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5" r:id="rId4"/>
    <p:sldId id="266" r:id="rId5"/>
    <p:sldId id="260" r:id="rId6"/>
    <p:sldId id="267" r:id="rId7"/>
    <p:sldId id="270" r:id="rId8"/>
    <p:sldId id="257" r:id="rId9"/>
    <p:sldId id="258" r:id="rId10"/>
    <p:sldId id="269" r:id="rId11"/>
    <p:sldId id="271" r:id="rId12"/>
    <p:sldId id="272" r:id="rId13"/>
    <p:sldId id="259" r:id="rId14"/>
    <p:sldId id="273" r:id="rId15"/>
    <p:sldId id="277" r:id="rId16"/>
    <p:sldId id="274" r:id="rId17"/>
    <p:sldId id="275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6" r:id="rId28"/>
    <p:sldId id="288" r:id="rId29"/>
    <p:sldId id="289" r:id="rId30"/>
    <p:sldId id="291" r:id="rId31"/>
    <p:sldId id="290" r:id="rId32"/>
    <p:sldId id="292" r:id="rId33"/>
    <p:sldId id="293" r:id="rId34"/>
    <p:sldId id="278" r:id="rId35"/>
    <p:sldId id="262" r:id="rId36"/>
    <p:sldId id="263" r:id="rId37"/>
    <p:sldId id="26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65"/>
    <p:restoredTop sz="96405"/>
  </p:normalViewPr>
  <p:slideViewPr>
    <p:cSldViewPr snapToGrid="0">
      <p:cViewPr varScale="1">
        <p:scale>
          <a:sx n="108" d="100"/>
          <a:sy n="108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F4071-82E1-8322-5CFA-6CF975086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E5D907-6881-4EC2-75F4-A3A2F8B88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E1821-E196-B243-CA0D-9873C549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8FBB9-4062-E851-04E6-DEDDC22B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FB52A3-33D1-B9B6-D9B1-65020015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86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16DB5-66D5-4C54-E05E-8F431404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79AEE2-52C2-EE3C-4CD3-2BBD8C098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3FDBEC-4E99-AB36-62F0-39305906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DBE7C-A910-D73A-8FA5-A3B3CB31D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7B0EB2-6C06-3E39-A9A1-D2A0E073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28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4D44FD-E6A5-5D4C-913A-A11276532E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B1D7EF-650E-26AF-7446-637A3B5FE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BCFF5B-BA08-3519-B3FC-9847216A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D1C596-874A-8BD6-DAA3-A3F2DB59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34FFB3-CD0A-C421-9874-7358FA33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454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7E809-C769-F78D-376C-5DAF86A2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1A633-189E-1E8B-5525-1302C2528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65A686-3FDC-51E7-5771-5F1371B6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2663CE-BBDD-720E-FED9-C694894C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CB1B15-7325-DE6E-F167-A708BA94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30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E9C7E-0FFD-8E80-F94C-D7ED4AE8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30BDF2-2E25-78D2-D2C2-C90542B59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FD9529-DC94-C0C2-DE42-CF16516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70E898-D978-3CB1-8763-96D9595D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D29641-52A6-2125-A502-FC686A3F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98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AC231-1FAA-0DFF-BEF4-EC1B59E6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663AF-5846-8028-5F64-93502A118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D0CD00-D0D1-B64C-B2BC-3C2E010EE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EA3292-AC04-993D-B2DA-DDC103AC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70BFE6-C0F6-4F66-F851-C7A71362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B596E-FEEC-B5FB-5411-D67A0437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77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C72CF-A687-80E8-0C84-BFD2D2B4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AAF91-F6E4-5099-3A54-7DCAF5586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6280D2-9751-15DE-59E2-5C7084631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9FA59B-F16C-E810-0FA2-B89332A04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8ADEA0-78D4-D8F3-3E27-617292FEE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CCBB3B-3F2D-8D12-1291-16D1F4B2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149D93-A638-3E73-D227-06856B0F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3006FF-2F39-36C2-5D6F-241D941A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20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298BB-13E5-036B-974F-659805CE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76401-8DCE-3E43-DE5A-8D0E811D6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E214D2-9146-3CBB-2358-534321A3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5FFB2B-8BBA-1F30-BC07-8333777C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451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6CE885-9ACB-E491-BEE9-48EE9E77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CD5A0A-AB71-0530-43EB-93A2B5DC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73EC36-1D89-EF2A-A261-B79A462B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15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03F98-E450-6B5F-4E32-A7F015AC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6DCEC-2BC3-0593-5F2D-F7A1B6A9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CD0000-27E8-9C92-D7EE-44F8FAC23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37DBFD-0702-F9B7-9769-04CE9CFE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27CAAB-C20A-8368-1F58-EAA642D9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C8B52D-FAF4-358A-9018-386D76BD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84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ECE4C-970A-0169-D788-5C1ACF7A3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2FA5DD-ABE2-89EF-09EC-1CA52F5DA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05D678-FE38-37DD-A425-FB28C859D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4E7017-863F-4072-36E9-B1D7CA63A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AC7BE9-B34B-F1D6-0667-0FFF3A7E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672B05-10A2-828F-AA18-A0C7F1F1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41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1DCE52-0B07-C027-152C-2FD842C2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E7B39C-7B80-5176-8B84-95CBFE4DE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A5D6FE-63F2-8424-45BB-CA1773B7B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41B65-9467-AF42-A895-F8F6CE4FCB0B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6EFAFE-68D6-4D4D-21D9-B86B8F84D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4D593D-99A4-8285-2F08-44E771AEC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42102-A231-4440-9422-8D02B12D22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81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681AD2-FDB4-54B7-1FFE-E1A1B20A9CCD}"/>
              </a:ext>
            </a:extLst>
          </p:cNvPr>
          <p:cNvSpPr txBox="1"/>
          <p:nvPr/>
        </p:nvSpPr>
        <p:spPr>
          <a:xfrm>
            <a:off x="4068842" y="925974"/>
            <a:ext cx="4054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Chameleon Hash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B42BAC-8022-6A4E-2910-59C88B292594}"/>
              </a:ext>
            </a:extLst>
          </p:cNvPr>
          <p:cNvSpPr txBox="1"/>
          <p:nvPr/>
        </p:nvSpPr>
        <p:spPr>
          <a:xfrm>
            <a:off x="2791428" y="2939590"/>
            <a:ext cx="6609144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主要内容：</a:t>
            </a:r>
            <a:endParaRPr kumimoji="1" lang="en-US" altLang="zh-CN" b="1" dirty="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变色龙哈希概述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可编辑区块链（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Redactable blockchain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基于策略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变色龙哈希（</a:t>
            </a:r>
            <a:r>
              <a:rPr kumimoji="1" lang="e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olicy-based chameleon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hash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26C461-19A3-7702-FE9E-C2183DE9681B}"/>
              </a:ext>
            </a:extLst>
          </p:cNvPr>
          <p:cNvSpPr txBox="1"/>
          <p:nvPr/>
        </p:nvSpPr>
        <p:spPr>
          <a:xfrm>
            <a:off x="5195752" y="57473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主讲人：曹阳洲</a:t>
            </a:r>
          </a:p>
        </p:txBody>
      </p:sp>
    </p:spTree>
    <p:extLst>
      <p:ext uri="{BB962C8B-B14F-4D97-AF65-F5344CB8AC3E}">
        <p14:creationId xmlns:p14="http://schemas.microsoft.com/office/powerpoint/2010/main" val="19857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方案一算法细节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27F7DC-E326-2C3A-DD59-2641B14B8396}"/>
              </a:ext>
            </a:extLst>
          </p:cNvPr>
          <p:cNvSpPr txBox="1"/>
          <p:nvPr/>
        </p:nvSpPr>
        <p:spPr>
          <a:xfrm>
            <a:off x="1" y="6273225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X., Zhang, F., &amp; Kim, K. (2004, September). Chameleon hashing without key exposure. In 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Information Security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87-98). Berlin, Heidelberg: Springer Berlin Heidelberg.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85401-75D4-93BF-20A6-88947D57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1" y="767347"/>
            <a:ext cx="7772400" cy="34817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E3607F-AE93-37BB-3161-EC82C3BF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71" y="4205695"/>
            <a:ext cx="7772400" cy="15568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FD94F9-069A-19FF-E6FF-34E76D065408}"/>
              </a:ext>
            </a:extLst>
          </p:cNvPr>
          <p:cNvSpPr txBox="1"/>
          <p:nvPr/>
        </p:nvSpPr>
        <p:spPr>
          <a:xfrm>
            <a:off x="486137" y="5358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方案一</a:t>
            </a:r>
          </a:p>
        </p:txBody>
      </p:sp>
    </p:spTree>
    <p:extLst>
      <p:ext uri="{BB962C8B-B14F-4D97-AF65-F5344CB8AC3E}">
        <p14:creationId xmlns:p14="http://schemas.microsoft.com/office/powerpoint/2010/main" val="149709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231F2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困难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问题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FD94F9-069A-19FF-E6FF-34E76D065408}"/>
              </a:ext>
            </a:extLst>
          </p:cNvPr>
          <p:cNvSpPr txBox="1"/>
          <p:nvPr/>
        </p:nvSpPr>
        <p:spPr>
          <a:xfrm>
            <a:off x="486137" y="5358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ABED14-A729-3D78-5534-5D35F59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29" y="5008486"/>
            <a:ext cx="7048873" cy="18560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EE5D01-7623-0CC5-96F9-EC4E0F2E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29" y="747018"/>
            <a:ext cx="6914642" cy="42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2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方案一安全证明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FD94F9-069A-19FF-E6FF-34E76D065408}"/>
              </a:ext>
            </a:extLst>
          </p:cNvPr>
          <p:cNvSpPr txBox="1"/>
          <p:nvPr/>
        </p:nvSpPr>
        <p:spPr>
          <a:xfrm>
            <a:off x="486137" y="5358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EDF2A-1D2F-046B-EF44-2EE7EB75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64" y="1580997"/>
            <a:ext cx="8923213" cy="369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9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9BB079-7FA6-57F6-2884-17AAA115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5625"/>
            <a:ext cx="7772400" cy="5786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方案二算法细节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27F7DC-E326-2C3A-DD59-2641B14B8396}"/>
              </a:ext>
            </a:extLst>
          </p:cNvPr>
          <p:cNvSpPr txBox="1"/>
          <p:nvPr/>
        </p:nvSpPr>
        <p:spPr>
          <a:xfrm>
            <a:off x="-3858" y="6273225"/>
            <a:ext cx="122325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Ateniese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G., &amp; De Medeiros, B. (2005). On the key exposure problem in chameleon hashes. In 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in Communication Networks: 4th International Conference, SCN 2004, Amalfi, Italy, September 8-10, 2004, Revised Selected Papers 4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165-179). Springer Berlin Heidelberg.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0E68E9-9767-051C-BA96-279F872D56AA}"/>
              </a:ext>
            </a:extLst>
          </p:cNvPr>
          <p:cNvSpPr txBox="1"/>
          <p:nvPr/>
        </p:nvSpPr>
        <p:spPr>
          <a:xfrm>
            <a:off x="486137" y="53585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方案二</a:t>
            </a:r>
          </a:p>
        </p:txBody>
      </p:sp>
    </p:spTree>
    <p:extLst>
      <p:ext uri="{BB962C8B-B14F-4D97-AF65-F5344CB8AC3E}">
        <p14:creationId xmlns:p14="http://schemas.microsoft.com/office/powerpoint/2010/main" val="133016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一般群模型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0E68E9-9767-051C-BA96-279F872D56AA}"/>
              </a:ext>
            </a:extLst>
          </p:cNvPr>
          <p:cNvSpPr txBox="1"/>
          <p:nvPr/>
        </p:nvSpPr>
        <p:spPr>
          <a:xfrm>
            <a:off x="486137" y="53585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F9A06C-0CF4-AEBD-F22D-926B1C72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1" y="865414"/>
            <a:ext cx="7772400" cy="51271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9C4FF3-145A-E31B-3D61-8F5F3DD96DF1}"/>
              </a:ext>
            </a:extLst>
          </p:cNvPr>
          <p:cNvSpPr txBox="1"/>
          <p:nvPr/>
        </p:nvSpPr>
        <p:spPr>
          <a:xfrm>
            <a:off x="0" y="6007984"/>
            <a:ext cx="12192000" cy="850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Shoup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 (1997). Lower bounds for discrete logarithms and related problems. In 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Advances in Cryptology—EUROCRYPT’97: International Conference on the Theory and Application of Cryptographic Techniques Konstanz, Germany, May 11–15, 1997 Proceedings 16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256-266). Springer Berlin Heidelberg.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3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——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一般群模型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0E68E9-9767-051C-BA96-279F872D56AA}"/>
              </a:ext>
            </a:extLst>
          </p:cNvPr>
          <p:cNvSpPr txBox="1"/>
          <p:nvPr/>
        </p:nvSpPr>
        <p:spPr>
          <a:xfrm>
            <a:off x="486137" y="53585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8F0857-FCBE-E998-C2FA-B929711B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1" y="720518"/>
            <a:ext cx="7772400" cy="55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9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——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在一般群模型下的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DL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问题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0E68E9-9767-051C-BA96-279F872D56AA}"/>
              </a:ext>
            </a:extLst>
          </p:cNvPr>
          <p:cNvSpPr txBox="1"/>
          <p:nvPr/>
        </p:nvSpPr>
        <p:spPr>
          <a:xfrm>
            <a:off x="486137" y="53585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A2D8EF-811E-6E37-F6A9-9C1460C8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1" y="816337"/>
            <a:ext cx="7772400" cy="56188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DB39CE-0E33-594B-1459-03080EF4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90352"/>
            <a:ext cx="7772400" cy="50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7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——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在一般群模型下的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DL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问题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0E68E9-9767-051C-BA96-279F872D56AA}"/>
              </a:ext>
            </a:extLst>
          </p:cNvPr>
          <p:cNvSpPr txBox="1"/>
          <p:nvPr/>
        </p:nvSpPr>
        <p:spPr>
          <a:xfrm>
            <a:off x="486137" y="53585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3525DB-CD79-65A6-8D51-EA81A67A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9358"/>
            <a:ext cx="7772400" cy="45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——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在一般群模型下的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DL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问题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0E68E9-9767-051C-BA96-279F872D56AA}"/>
              </a:ext>
            </a:extLst>
          </p:cNvPr>
          <p:cNvSpPr txBox="1"/>
          <p:nvPr/>
        </p:nvSpPr>
        <p:spPr>
          <a:xfrm>
            <a:off x="486137" y="53585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6D5495-ED90-A007-EFD9-D5F3C631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1" y="1201685"/>
            <a:ext cx="7772400" cy="44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7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抵抗密钥泄露（</a:t>
            </a:r>
            <a:r>
              <a:rPr lang="en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Chameleon Hashing Without Key Exposure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方案二安全证明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0E68E9-9767-051C-BA96-279F872D56AA}"/>
              </a:ext>
            </a:extLst>
          </p:cNvPr>
          <p:cNvSpPr txBox="1"/>
          <p:nvPr/>
        </p:nvSpPr>
        <p:spPr>
          <a:xfrm>
            <a:off x="486137" y="53585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53E259-61C6-A916-A8E0-B7E81B03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39366"/>
            <a:ext cx="7772400" cy="57239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EAA468-49C4-7B4C-14A1-7FDC98970C61}"/>
              </a:ext>
            </a:extLst>
          </p:cNvPr>
          <p:cNvSpPr txBox="1"/>
          <p:nvPr/>
        </p:nvSpPr>
        <p:spPr>
          <a:xfrm>
            <a:off x="1308590" y="147038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Case</a:t>
            </a:r>
            <a:r>
              <a:rPr kumimoji="1" lang="zh-CN" altLang="en-US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b="1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32CC4-0B49-2D2F-9497-FD4FA3AB212D}"/>
              </a:ext>
            </a:extLst>
          </p:cNvPr>
          <p:cNvSpPr txBox="1"/>
          <p:nvPr/>
        </p:nvSpPr>
        <p:spPr>
          <a:xfrm>
            <a:off x="1308590" y="318580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Case</a:t>
            </a:r>
            <a:r>
              <a:rPr kumimoji="1" lang="zh-CN" altLang="en-US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b="1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7E7C8E-7275-7CEA-59A2-2C6376E14910}"/>
              </a:ext>
            </a:extLst>
          </p:cNvPr>
          <p:cNvSpPr txBox="1"/>
          <p:nvPr/>
        </p:nvSpPr>
        <p:spPr>
          <a:xfrm>
            <a:off x="1308590" y="490122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Case</a:t>
            </a:r>
            <a:r>
              <a:rPr kumimoji="1" lang="zh-CN" altLang="en-US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b="1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6DC9A2-718A-210B-3D2C-CD2843E734B5}"/>
              </a:ext>
            </a:extLst>
          </p:cNvPr>
          <p:cNvSpPr txBox="1"/>
          <p:nvPr/>
        </p:nvSpPr>
        <p:spPr>
          <a:xfrm>
            <a:off x="-3858" y="6322148"/>
            <a:ext cx="1219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Naccache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Pointcheval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&amp; Stern, J. (2001, November). Twin signatures: an alternative to the hash-and-sign paradigm. In 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8th ACM Conference on Computer and Communications Security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20-27).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0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A2FA42B-6408-0023-C047-5DC7BF359749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变色龙哈希概述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哈希函数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48D2B5-4716-4859-7103-17CBC58C5778}"/>
              </a:ext>
            </a:extLst>
          </p:cNvPr>
          <p:cNvSpPr txBox="1"/>
          <p:nvPr/>
        </p:nvSpPr>
        <p:spPr>
          <a:xfrm>
            <a:off x="810228" y="1727522"/>
            <a:ext cx="3312895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抗原像攻击（单向性）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抗第二原像攻击</a:t>
            </a:r>
            <a:endParaRPr lang="en-US" altLang="zh-CN" i="0" dirty="0">
              <a:solidFill>
                <a:srgbClr val="191B1F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dirty="0">
                <a:solidFill>
                  <a:srgbClr val="191B1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抗碰撞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Collision Resistance</a:t>
            </a:r>
            <a:r>
              <a:rPr kumimoji="1" lang="en-US" altLang="zh-CN" dirty="0">
                <a:solidFill>
                  <a:srgbClr val="191B1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1"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6C24D3-FB80-E65C-C20A-AEB837B18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997" y="1082302"/>
            <a:ext cx="67056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F2056CD-D209-F451-2B45-7372A6E3C3D5}"/>
                  </a:ext>
                </a:extLst>
              </p:cNvPr>
              <p:cNvSpPr txBox="1"/>
              <p:nvPr/>
            </p:nvSpPr>
            <p:spPr>
              <a:xfrm>
                <a:off x="810228" y="4082826"/>
                <a:ext cx="4129907" cy="1835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问题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1: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哈希函数一定会有碰撞吗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问题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2: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为什么抗碰撞的复杂度是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问题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3: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可以使用哈希函数代替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MAC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保证消息完整性吗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F2056CD-D209-F451-2B45-7372A6E3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28" y="4082826"/>
                <a:ext cx="4129907" cy="1835374"/>
              </a:xfrm>
              <a:prstGeom prst="rect">
                <a:avLst/>
              </a:prstGeom>
              <a:blipFill>
                <a:blip r:embed="rId3"/>
                <a:stretch>
                  <a:fillRect l="-1227" r="-307" b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92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可编辑区块链（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Redactable blockchain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可编辑区块链起点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09147F-8BAB-083F-797C-4DABA816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23" y="1902675"/>
            <a:ext cx="4659454" cy="30048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BC6C3E-D0D7-7D47-36B7-894CA6C0EDD0}"/>
              </a:ext>
            </a:extLst>
          </p:cNvPr>
          <p:cNvSpPr txBox="1"/>
          <p:nvPr/>
        </p:nvSpPr>
        <p:spPr>
          <a:xfrm>
            <a:off x="5567423" y="2238340"/>
            <a:ext cx="613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哈希函数都被锁定，从而生成一个不可变的区块链。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4472B5-833E-D31D-ECB3-1F2BB7AB221D}"/>
              </a:ext>
            </a:extLst>
          </p:cNvPr>
          <p:cNvSpPr txBox="1"/>
          <p:nvPr/>
        </p:nvSpPr>
        <p:spPr>
          <a:xfrm>
            <a:off x="5567423" y="3111251"/>
            <a:ext cx="6134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从区块B</a:t>
            </a:r>
            <a:r>
              <a:rPr lang="zh-CN" altLang="en-US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到区块B</a:t>
            </a:r>
            <a:r>
              <a:rPr lang="zh-CN" altLang="en-US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的锁是打开的，这意味着区块B</a:t>
            </a:r>
            <a:r>
              <a:rPr lang="zh-CN" altLang="en-US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的内容可以被编辑。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BC636D-F9C8-A8D1-A5E4-C2CD01FA026F}"/>
              </a:ext>
            </a:extLst>
          </p:cNvPr>
          <p:cNvSpPr txBox="1"/>
          <p:nvPr/>
        </p:nvSpPr>
        <p:spPr>
          <a:xfrm>
            <a:off x="5654877" y="4261161"/>
            <a:ext cx="613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区块B</a:t>
            </a:r>
            <a:r>
              <a:rPr lang="zh-CN" altLang="en-US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被编辑，所有的锁再次被锁定，使得区块链不可变。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45B0D5-A454-E482-696A-9C5075A27950}"/>
              </a:ext>
            </a:extLst>
          </p:cNvPr>
          <p:cNvSpPr txBox="1"/>
          <p:nvPr/>
        </p:nvSpPr>
        <p:spPr>
          <a:xfrm>
            <a:off x="-3858" y="6274252"/>
            <a:ext cx="12195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Ateniese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Magri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B., Venturi, D., &amp; Andrade, E. (2017, April). Redactable blockchain–or–rewriting history in bitcoin and friends. In 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2017 IEEE European symposium on security and privacy (</a:t>
            </a:r>
            <a:r>
              <a:rPr lang="en" altLang="zh-CN" sz="16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EuroS&amp;P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111-126). IEEE.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30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可编辑区块链（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Redactable blockchain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变色龙哈希分布式构造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0FB553-8D16-9C63-363F-54EE36A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63"/>
          <a:stretch/>
        </p:blipFill>
        <p:spPr>
          <a:xfrm>
            <a:off x="2351622" y="709536"/>
            <a:ext cx="7488756" cy="596207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0883847-6793-B30C-8808-CFCC5A528BE3}"/>
              </a:ext>
            </a:extLst>
          </p:cNvPr>
          <p:cNvCxnSpPr>
            <a:cxnSpLocks/>
          </p:cNvCxnSpPr>
          <p:nvPr/>
        </p:nvCxnSpPr>
        <p:spPr>
          <a:xfrm>
            <a:off x="2351622" y="2141316"/>
            <a:ext cx="74887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37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可编辑区块链（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Redactable blockchain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两种变色龙哈希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421156-3BEF-BC95-CF87-81A72C9D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1" y="1238614"/>
            <a:ext cx="7772400" cy="25519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3C9E20-492B-3AA1-1F86-0508D131A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71" y="3839929"/>
            <a:ext cx="7772400" cy="20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6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可编辑区块链（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Redactable blockchain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变色龙哈希更强的抗碰撞性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9C8E38-F920-54CF-CD26-F13C6B57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02" y="1830225"/>
            <a:ext cx="9848995" cy="31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4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可编辑区块链（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Redactable blockchain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通用转换构造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D4ACFF-85D5-2554-6AC8-1D9F7BC9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3672"/>
            <a:ext cx="7772400" cy="38172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CEF83E-D75F-8A43-11CC-A349FF5F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46" y="4969923"/>
            <a:ext cx="7469529" cy="12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4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kumimoji="1" lang="zh-CN" altLang="e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基于策略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的变色龙哈希（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Policy-based chameleon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hash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动机和概念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5D745F-3942-3B70-3E54-4997E9AD2DFF}"/>
              </a:ext>
            </a:extLst>
          </p:cNvPr>
          <p:cNvSpPr txBox="1"/>
          <p:nvPr/>
        </p:nvSpPr>
        <p:spPr>
          <a:xfrm>
            <a:off x="1713055" y="1523790"/>
            <a:ext cx="9120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their work seems to offer a suitable solution to the problem of controlled re-writing of blockchains, their approach is too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coarse-grained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that it </a:t>
            </a:r>
            <a:r>
              <a:rPr lang="en" altLang="zh-CN" sz="18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offers an all-or-nothing solution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815A4F-C1CF-CB0E-BF47-B691AEBA5956}"/>
              </a:ext>
            </a:extLst>
          </p:cNvPr>
          <p:cNvSpPr txBox="1"/>
          <p:nvPr/>
        </p:nvSpPr>
        <p:spPr>
          <a:xfrm>
            <a:off x="1713055" y="1062125"/>
            <a:ext cx="2453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chemeClr val="accent6"/>
                </a:solidFill>
                <a:effectLst/>
                <a:ea typeface="SimHei" panose="02010609060101010101" pitchFamily="49" charset="-122"/>
              </a:rPr>
              <a:t>Motivation</a:t>
            </a:r>
            <a:r>
              <a:rPr lang="en-US" altLang="zh-CN" sz="2400" b="1" dirty="0">
                <a:solidFill>
                  <a:schemeClr val="accent6"/>
                </a:solidFill>
                <a:ea typeface="SimHei" panose="02010609060101010101" pitchFamily="49" charset="-122"/>
              </a:rPr>
              <a:t>:</a:t>
            </a:r>
            <a:endParaRPr lang="en" altLang="zh-CN" sz="2400" dirty="0">
              <a:solidFill>
                <a:schemeClr val="accent6"/>
              </a:solidFill>
              <a:ea typeface="SimHei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9B7FAB-960F-9D72-A4E5-38456E10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23" y="3054114"/>
            <a:ext cx="9694353" cy="32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5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kumimoji="1" lang="zh-CN" altLang="e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基于策略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的变色龙哈希（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Policy-based chameleon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hash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——CP-ABE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0B37CC7B-E53E-001F-0EBF-47002D3E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1" y="1063625"/>
            <a:ext cx="9475055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ECDEB1-6C47-12CD-9F35-468E29DCB2FE}"/>
              </a:ext>
            </a:extLst>
          </p:cNvPr>
          <p:cNvSpPr/>
          <p:nvPr/>
        </p:nvSpPr>
        <p:spPr>
          <a:xfrm>
            <a:off x="7407800" y="5347503"/>
            <a:ext cx="3264060" cy="412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739CA5-09F7-FB2F-A8DF-EE820D4DC68F}"/>
              </a:ext>
            </a:extLst>
          </p:cNvPr>
          <p:cNvSpPr/>
          <p:nvPr/>
        </p:nvSpPr>
        <p:spPr>
          <a:xfrm>
            <a:off x="10231057" y="5193517"/>
            <a:ext cx="881605" cy="412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92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kumimoji="1" lang="zh-CN" altLang="e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基于策略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的变色龙哈希（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Policy-based chameleon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hash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——CP-ABE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6DECDC-42D9-1BC5-131E-842356E7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1" y="1212186"/>
            <a:ext cx="7772400" cy="44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47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kumimoji="1" lang="zh-CN" altLang="e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基于策略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的变色龙哈希（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Policy-based chameleon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hash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Ephemeral Trapdoors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D22A92-2314-19BF-DE5D-AB851E18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48" y="994770"/>
            <a:ext cx="6635187" cy="19625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7C2638-F798-73C6-B362-3D55D933F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350" y="2957289"/>
            <a:ext cx="6661385" cy="28067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F1CF88-917D-8628-D7E8-2D992277E8C6}"/>
              </a:ext>
            </a:extLst>
          </p:cNvPr>
          <p:cNvSpPr txBox="1"/>
          <p:nvPr/>
        </p:nvSpPr>
        <p:spPr>
          <a:xfrm>
            <a:off x="-3858" y="6027003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Camenisch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Derler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Krenn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Pöhls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 C., </a:t>
            </a:r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Samelin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K., &amp; </a:t>
            </a:r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Slamanig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(2017). Chameleon-hashes with ephemeral trapdoors: And applications to invisible </a:t>
            </a:r>
            <a:r>
              <a:rPr lang="en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sanitizable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signatures. In 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Public-Key Cryptography–PKC 2017: 20th IACR International Conference on Practice and Theory in Public-Key Cryptography, Part II 20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152-182). Springer Berlin Heidelberg.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kumimoji="1" lang="zh-CN" altLang="e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基于策略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的变色龙哈希（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Policy-based chameleon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hash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CHET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安全定义</a:t>
            </a:r>
            <a:endParaRPr kumimoji="1" lang="en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4144D6-C034-0699-0198-8930B80D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29" y="1386792"/>
            <a:ext cx="53975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942F7F-6011-AF09-66EC-0A9A2AEC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2" y="1678892"/>
            <a:ext cx="5207000" cy="439420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E0A4847-3953-8624-D3BA-909274624267}"/>
              </a:ext>
            </a:extLst>
          </p:cNvPr>
          <p:cNvCxnSpPr>
            <a:cxnSpLocks/>
          </p:cNvCxnSpPr>
          <p:nvPr/>
        </p:nvCxnSpPr>
        <p:spPr>
          <a:xfrm>
            <a:off x="6096000" y="1516284"/>
            <a:ext cx="0" cy="45568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45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A2FA42B-6408-0023-C047-5DC7BF359749}"/>
              </a:ext>
            </a:extLst>
          </p:cNvPr>
          <p:cNvSpPr txBox="1"/>
          <p:nvPr/>
        </p:nvSpPr>
        <p:spPr>
          <a:xfrm>
            <a:off x="-3858" y="0"/>
            <a:ext cx="12195858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变色龙哈希概述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——Merkle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树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42E806-ED94-BB7F-CF48-5FD4C7E61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71" y="988162"/>
            <a:ext cx="7636658" cy="48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1B963EF-A60E-6C6A-ED07-D841508A3F4B}"/>
              </a:ext>
            </a:extLst>
          </p:cNvPr>
          <p:cNvSpPr/>
          <p:nvPr/>
        </p:nvSpPr>
        <p:spPr>
          <a:xfrm>
            <a:off x="7373073" y="5295444"/>
            <a:ext cx="2870521" cy="792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68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kumimoji="1" lang="zh-CN" altLang="e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基于策略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的变色龙哈希（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Policy-based chameleon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hash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CHET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通用构造</a:t>
            </a:r>
            <a:endParaRPr kumimoji="1" lang="en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959BC-972C-F3C3-5CCF-A450E181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29" y="1095601"/>
            <a:ext cx="8160941" cy="538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80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kumimoji="1" lang="zh-CN" altLang="e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基于策略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的变色龙哈希（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Policy-based chameleon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hash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4B92E0-594D-E060-B3D9-10A232E7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1" y="1017938"/>
            <a:ext cx="7772400" cy="53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74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kumimoji="1" lang="zh-CN" altLang="e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基于策略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的变色龙哈希（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Policy-based chameleon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hash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en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PCH</a:t>
            </a:r>
            <a:r>
              <a:rPr kumimoji="1" lang="zh-CN" altLang="e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通用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构造</a:t>
            </a:r>
            <a:endParaRPr kumimoji="1" lang="en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55E208-CE99-E8BF-83DB-592963B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66" y="697062"/>
            <a:ext cx="7177268" cy="59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54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4FC9A3-541A-44D6-CE51-7E64C0029C04}"/>
              </a:ext>
            </a:extLst>
          </p:cNvPr>
          <p:cNvSpPr txBox="1"/>
          <p:nvPr/>
        </p:nvSpPr>
        <p:spPr>
          <a:xfrm>
            <a:off x="0" y="2526838"/>
            <a:ext cx="1219200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Thanks</a:t>
            </a:r>
            <a:r>
              <a:rPr kumimoji="1" lang="zh-CN" altLang="en-US" sz="4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！</a:t>
            </a:r>
            <a:endParaRPr kumimoji="1" lang="en-US" altLang="zh-CN" sz="40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42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287AC3-298F-0316-ACC9-C6AEDD6417A4}"/>
              </a:ext>
            </a:extLst>
          </p:cNvPr>
          <p:cNvSpPr txBox="1"/>
          <p:nvPr/>
        </p:nvSpPr>
        <p:spPr>
          <a:xfrm>
            <a:off x="2682240" y="1572180"/>
            <a:ext cx="6827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300Mbps</a:t>
            </a:r>
            <a:r>
              <a:rPr lang="zh-CN" altLang="zh-CN" dirty="0">
                <a:effectLst/>
              </a:rPr>
              <a:t> </a:t>
            </a:r>
            <a:r>
              <a:rPr lang="en-US" altLang="zh-CN" dirty="0">
                <a:effectLst/>
              </a:rPr>
              <a:t>/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字节</a:t>
            </a:r>
            <a:r>
              <a:rPr lang="zh-CN" altLang="zh-CN" dirty="0">
                <a:effectLst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300Mbps</a:t>
            </a:r>
            <a:r>
              <a:rPr lang="zh-CN" altLang="zh-CN" dirty="0">
                <a:effectLst/>
              </a:rPr>
              <a:t> </a:t>
            </a:r>
            <a:r>
              <a:rPr lang="en-US" altLang="zh-CN" dirty="0">
                <a:effectLst/>
              </a:rPr>
              <a:t>/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比特</a:t>
            </a:r>
            <a:r>
              <a:rPr lang="zh-CN" altLang="zh-CN" dirty="0">
                <a:effectLst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=37.5</a:t>
            </a:r>
          </a:p>
          <a:p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每秒钟需要达到</a:t>
            </a:r>
            <a:r>
              <a:rPr kumimoji="1"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37.5</a:t>
            </a:r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次以上的变色龙哈希运算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1/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37.5=26.6ms</a:t>
            </a:r>
          </a:p>
          <a:p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每次变色龙哈希运算时间开销小于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26.6ms</a:t>
            </a:r>
          </a:p>
          <a:p>
            <a:endParaRPr kumimoji="1"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长数据</a:t>
            </a:r>
            <a:r>
              <a:rPr kumimoji="1"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--&gt;</a:t>
            </a:r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摘要（</a:t>
            </a:r>
            <a:r>
              <a:rPr kumimoji="1"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SM3</a:t>
            </a:r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1"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摘要</a:t>
            </a:r>
            <a:r>
              <a:rPr kumimoji="1"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--&gt;</a:t>
            </a:r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变色龙哈希结果</a:t>
            </a:r>
            <a:endParaRPr kumimoji="1"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变色龙哈希结果</a:t>
            </a:r>
            <a:r>
              <a:rPr kumimoji="1"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--&gt;</a:t>
            </a:r>
            <a:r>
              <a:rPr kumimoji="1"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标准输出</a:t>
            </a:r>
            <a:endParaRPr kumimoji="1"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</a:p>
          <a:p>
            <a:r>
              <a:rPr kumimoji="1" lang="zh-CN" altLang="en-US" kern="1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特殊属性：</a:t>
            </a:r>
            <a:r>
              <a:rPr kumimoji="1" lang="en-US" altLang="zh-CN" kern="1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kumimoji="1" lang="zh-CN" altLang="en-US" kern="1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去中心化 </a:t>
            </a:r>
            <a:r>
              <a:rPr kumimoji="1" lang="en-US" altLang="zh-CN" kern="1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kumimoji="1" lang="zh-CN" altLang="en-US" kern="1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基于策略、属性</a:t>
            </a:r>
            <a:endParaRPr kumimoji="1" lang="zh-CN" altLang="en-US" dirty="0">
              <a:highlight>
                <a:srgbClr val="FFFF00"/>
              </a:highlight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暴露次数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场景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214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B009BE-0E1D-4F16-39A0-62B3327F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05" y="550245"/>
            <a:ext cx="8220389" cy="55933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75BAD3-62F6-EEA0-059A-0FEB84DBADF9}"/>
              </a:ext>
            </a:extLst>
          </p:cNvPr>
          <p:cNvSpPr txBox="1"/>
          <p:nvPr/>
        </p:nvSpPr>
        <p:spPr>
          <a:xfrm>
            <a:off x="3135086" y="14469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把</a:t>
            </a:r>
            <a:r>
              <a:rPr kumimoji="1" lang="en-US" altLang="zh-CN" dirty="0"/>
              <a:t>r</a:t>
            </a:r>
            <a:r>
              <a:rPr kumimoji="1" lang="zh-CN" altLang="en-US" dirty="0"/>
              <a:t>放到</a:t>
            </a:r>
            <a:r>
              <a:rPr kumimoji="1" lang="en-US" altLang="zh-CN" dirty="0"/>
              <a:t>pk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3A8818-B15C-4AA7-2BFA-1126CAA17DF4}"/>
              </a:ext>
            </a:extLst>
          </p:cNvPr>
          <p:cNvSpPr txBox="1"/>
          <p:nvPr/>
        </p:nvSpPr>
        <p:spPr>
          <a:xfrm>
            <a:off x="3135086" y="1979526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公布</a:t>
            </a:r>
            <a:r>
              <a:rPr kumimoji="1" lang="en-US" altLang="zh-CN" dirty="0" err="1"/>
              <a:t>gt</a:t>
            </a:r>
            <a:r>
              <a:rPr kumimoji="1" lang="zh-CN" altLang="en-US" dirty="0"/>
              <a:t>，序号位</a:t>
            </a:r>
            <a:r>
              <a:rPr kumimoji="1" lang="en-US" altLang="zh-CN" dirty="0"/>
              <a:t>count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5C1FA9-395C-8A9F-B152-31796D5676BF}"/>
              </a:ext>
            </a:extLst>
          </p:cNvPr>
          <p:cNvSpPr txBox="1"/>
          <p:nvPr/>
        </p:nvSpPr>
        <p:spPr>
          <a:xfrm>
            <a:off x="653143" y="464233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t=H()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203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8FA6E4-D888-F3F5-51A3-0A199FBA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495300"/>
            <a:ext cx="4495800" cy="5867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29A5CD-FEA5-D992-251D-3347C039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61" y="1399502"/>
            <a:ext cx="6242818" cy="1736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3581D6-DBE2-376B-7784-4343A5B97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60" y="4170067"/>
            <a:ext cx="6221433" cy="702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F5609B-246E-96E3-8800-FA6860B64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49" y="4839994"/>
            <a:ext cx="6221432" cy="10668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BDC752-A016-5B34-2F39-B82D2E7F7907}"/>
              </a:ext>
            </a:extLst>
          </p:cNvPr>
          <p:cNvSpPr txBox="1"/>
          <p:nvPr/>
        </p:nvSpPr>
        <p:spPr>
          <a:xfrm>
            <a:off x="590060" y="879873"/>
            <a:ext cx="4175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Inverse decisional Diffie-Hellman problem</a:t>
            </a:r>
            <a:endParaRPr lang="en" altLang="zh-CN" sz="2800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EE213D-8CEB-51B4-CF8C-1ED504CCAF39}"/>
              </a:ext>
            </a:extLst>
          </p:cNvPr>
          <p:cNvSpPr txBox="1"/>
          <p:nvPr/>
        </p:nvSpPr>
        <p:spPr>
          <a:xfrm>
            <a:off x="590060" y="3650438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" altLang="zh-CN"/>
              <a:t>q-decisional </a:t>
            </a:r>
            <a:r>
              <a:rPr lang="en" altLang="zh-CN" dirty="0"/>
              <a:t>Diffie-Hellman </a:t>
            </a:r>
            <a:r>
              <a:rPr lang="en" altLang="zh-CN"/>
              <a:t>inversion assumption</a:t>
            </a:r>
            <a:endParaRPr lang="en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B513E8-D1CF-6FA9-A5B9-A0E93053C959}"/>
              </a:ext>
            </a:extLst>
          </p:cNvPr>
          <p:cNvSpPr txBox="1"/>
          <p:nvPr/>
        </p:nvSpPr>
        <p:spPr>
          <a:xfrm>
            <a:off x="9039211" y="2873829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r=H(</a:t>
            </a:r>
            <a:r>
              <a:rPr kumimoji="1" lang="en-US" altLang="zh-CN" dirty="0" err="1"/>
              <a:t>pk,com,m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950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CF1C0A-D312-56F1-24B4-40903E14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28680"/>
            <a:ext cx="7772400" cy="58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711A09-7420-96A8-02D0-CC7F4393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68" y="1745462"/>
            <a:ext cx="10441863" cy="33670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2FA42B-6408-0023-C047-5DC7BF359749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变色龙哈希概述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变色龙哈希性质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58DA3-0037-EC56-D962-C73712552085}"/>
              </a:ext>
            </a:extLst>
          </p:cNvPr>
          <p:cNvSpPr txBox="1"/>
          <p:nvPr/>
        </p:nvSpPr>
        <p:spPr>
          <a:xfrm>
            <a:off x="-3859" y="6519446"/>
            <a:ext cx="12232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Krawczyk, H., &amp; Rabin, T. (1997). Chameleon hashing and signatures. 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Internet-http://</a:t>
            </a:r>
            <a:r>
              <a:rPr lang="en" altLang="zh-CN" sz="16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wwwresearch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CN" sz="16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com/security/projects. html</a:t>
            </a:r>
            <a:r>
              <a:rPr lang="en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83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029FD6-29BF-6B71-FD59-EE146A07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33" y="1603029"/>
            <a:ext cx="8649334" cy="36519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32BE87-BCE7-0690-CC27-9C3744CDB12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变色龙哈希概述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变色龙哈希构造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2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D32BE87-BCE7-0690-CC27-9C3744CDB12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变色龙哈希概述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变色龙哈希算法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8F03A169-438A-69F4-4AF3-B64A8EF9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48" y="1175314"/>
            <a:ext cx="3276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21B231EA-351E-3ED6-06E0-B94E582D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242" y="860321"/>
            <a:ext cx="3171544" cy="23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在这里插入图片描述">
            <a:extLst>
              <a:ext uri="{FF2B5EF4-FFF2-40B4-BE49-F238E27FC236}">
                <a16:creationId xmlns:a16="http://schemas.microsoft.com/office/drawing/2014/main" id="{77CF49D6-D81C-1C23-3C1D-C66D0F23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53" y="4144636"/>
            <a:ext cx="3282454" cy="23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在这里插入图片描述">
            <a:extLst>
              <a:ext uri="{FF2B5EF4-FFF2-40B4-BE49-F238E27FC236}">
                <a16:creationId xmlns:a16="http://schemas.microsoft.com/office/drawing/2014/main" id="{0BE937BE-C474-8F3B-0023-22AD6FF22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51" y="4246908"/>
            <a:ext cx="2929643" cy="22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3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D32BE87-BCE7-0690-CC27-9C3744CDB124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变色龙哈希概述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安全定义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79C4B9-4E5A-DC3A-AA64-5D46878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8" y="2238661"/>
            <a:ext cx="9696904" cy="238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564CC8-16E3-1628-9852-0D74CC07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5" y="915246"/>
            <a:ext cx="10701990" cy="50275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E0FDAA-3C20-9A22-C781-CF4C5B3406B7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变色龙哈希概述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原始方案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4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3C25B7-4E72-7F27-9930-24E083F8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44" y="2844607"/>
            <a:ext cx="10487912" cy="11687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678F0E0-6D91-47D1-E276-66E7324524A9}"/>
              </a:ext>
            </a:extLst>
          </p:cNvPr>
          <p:cNvSpPr txBox="1"/>
          <p:nvPr/>
        </p:nvSpPr>
        <p:spPr>
          <a:xfrm>
            <a:off x="-3858" y="0"/>
            <a:ext cx="12195858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变色龙哈希概述</a:t>
            </a:r>
            <a:r>
              <a:rPr kumimoji="1"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密钥泄露</a:t>
            </a:r>
            <a:endParaRPr kumimoji="1" lang="en-US" altLang="zh-CN" sz="2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00DA75-9029-1166-8414-C212868FBC7B}"/>
              </a:ext>
            </a:extLst>
          </p:cNvPr>
          <p:cNvSpPr txBox="1"/>
          <p:nvPr/>
        </p:nvSpPr>
        <p:spPr>
          <a:xfrm>
            <a:off x="852044" y="1944547"/>
            <a:ext cx="3918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密钥泄露（</a:t>
            </a:r>
            <a:r>
              <a:rPr lang="en" altLang="zh-CN" sz="2400" b="1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Key Exposure</a:t>
            </a:r>
            <a:r>
              <a:rPr lang="zh-CN" altLang="en-US" sz="2400" b="1" dirty="0">
                <a:solidFill>
                  <a:srgbClr val="231F2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1" lang="zh-CN" altLang="en-US" sz="24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67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6262</TotalTime>
  <Words>1118</Words>
  <Application>Microsoft Macintosh PowerPoint</Application>
  <PresentationFormat>宽屏</PresentationFormat>
  <Paragraphs>93</Paragraphs>
  <Slides>37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等线</vt:lpstr>
      <vt:lpstr>等线 Light</vt:lpstr>
      <vt:lpstr>SimHei</vt:lpstr>
      <vt:lpstr>SimSun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82</cp:revision>
  <dcterms:created xsi:type="dcterms:W3CDTF">2024-01-30T01:45:44Z</dcterms:created>
  <dcterms:modified xsi:type="dcterms:W3CDTF">2024-03-28T08:21:34Z</dcterms:modified>
</cp:coreProperties>
</file>